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9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7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3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5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7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7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40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02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7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20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9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C9B3-F07C-4059-80E3-53329025DBCF}" type="datetimeFigureOut">
              <a:rPr lang="es-CO" smtClean="0"/>
              <a:t>16/06/2022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69EE-90AE-4883-B4AF-098AAAC731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1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"/>
            <a:ext cx="12191999" cy="68496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3A95EF-B380-4DDC-9E5C-A5321B9A506B}"/>
              </a:ext>
            </a:extLst>
          </p:cNvPr>
          <p:cNvSpPr txBox="1"/>
          <p:nvPr/>
        </p:nvSpPr>
        <p:spPr>
          <a:xfrm>
            <a:off x="80532" y="40006"/>
            <a:ext cx="3411685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0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G</a:t>
            </a:r>
            <a:r>
              <a:rPr lang="es-CO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estión en el </a:t>
            </a:r>
            <a:r>
              <a:rPr lang="es-CO" sz="20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á</a:t>
            </a:r>
            <a:r>
              <a:rPr lang="es-CO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rea de  </a:t>
            </a:r>
          </a:p>
          <a:p>
            <a:r>
              <a:rPr lang="es-CO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proyección social del CEA 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pSp>
        <p:nvGrpSpPr>
          <p:cNvPr id="6" name="35 Grupo">
            <a:extLst>
              <a:ext uri="{FF2B5EF4-FFF2-40B4-BE49-F238E27FC236}">
                <a16:creationId xmlns:a16="http://schemas.microsoft.com/office/drawing/2014/main" id="{D21D9638-0F7D-4D9C-99A4-0E59761E442D}"/>
              </a:ext>
            </a:extLst>
          </p:cNvPr>
          <p:cNvGrpSpPr/>
          <p:nvPr/>
        </p:nvGrpSpPr>
        <p:grpSpPr>
          <a:xfrm>
            <a:off x="194086" y="231395"/>
            <a:ext cx="3411685" cy="615769"/>
            <a:chOff x="1378857" y="427218"/>
            <a:chExt cx="6270172" cy="6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cxnSp>
          <p:nvCxnSpPr>
            <p:cNvPr id="7" name="36 Conector recto">
              <a:extLst>
                <a:ext uri="{FF2B5EF4-FFF2-40B4-BE49-F238E27FC236}">
                  <a16:creationId xmlns:a16="http://schemas.microsoft.com/office/drawing/2014/main" id="{36D92C43-8453-4EE1-942E-DAB882ABC940}"/>
                </a:ext>
              </a:extLst>
            </p:cNvPr>
            <p:cNvCxnSpPr/>
            <p:nvPr/>
          </p:nvCxnSpPr>
          <p:spPr>
            <a:xfrm>
              <a:off x="1378857" y="1042987"/>
              <a:ext cx="6270172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37 Conector recto">
              <a:extLst>
                <a:ext uri="{FF2B5EF4-FFF2-40B4-BE49-F238E27FC236}">
                  <a16:creationId xmlns:a16="http://schemas.microsoft.com/office/drawing/2014/main" id="{4FEB001C-210A-480E-8B95-CB47D4E18891}"/>
                </a:ext>
              </a:extLst>
            </p:cNvPr>
            <p:cNvCxnSpPr/>
            <p:nvPr/>
          </p:nvCxnSpPr>
          <p:spPr>
            <a:xfrm flipV="1">
              <a:off x="7648803" y="427218"/>
              <a:ext cx="0" cy="60960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38 Grupo">
            <a:extLst>
              <a:ext uri="{FF2B5EF4-FFF2-40B4-BE49-F238E27FC236}">
                <a16:creationId xmlns:a16="http://schemas.microsoft.com/office/drawing/2014/main" id="{DC89331A-B0E3-4879-AD55-90BDFD4785FF}"/>
              </a:ext>
            </a:extLst>
          </p:cNvPr>
          <p:cNvGrpSpPr/>
          <p:nvPr/>
        </p:nvGrpSpPr>
        <p:grpSpPr>
          <a:xfrm>
            <a:off x="316936" y="362058"/>
            <a:ext cx="3411685" cy="615769"/>
            <a:chOff x="1378857" y="427218"/>
            <a:chExt cx="6270172" cy="6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cxnSp>
          <p:nvCxnSpPr>
            <p:cNvPr id="10" name="39 Conector recto">
              <a:extLst>
                <a:ext uri="{FF2B5EF4-FFF2-40B4-BE49-F238E27FC236}">
                  <a16:creationId xmlns:a16="http://schemas.microsoft.com/office/drawing/2014/main" id="{B5D12ECC-E319-4BA9-BC61-0A8695CA53BC}"/>
                </a:ext>
              </a:extLst>
            </p:cNvPr>
            <p:cNvCxnSpPr/>
            <p:nvPr/>
          </p:nvCxnSpPr>
          <p:spPr>
            <a:xfrm>
              <a:off x="1378857" y="1042987"/>
              <a:ext cx="6270172" cy="0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40 Conector recto">
              <a:extLst>
                <a:ext uri="{FF2B5EF4-FFF2-40B4-BE49-F238E27FC236}">
                  <a16:creationId xmlns:a16="http://schemas.microsoft.com/office/drawing/2014/main" id="{04E4EF7E-1EDC-4024-984A-3744B454125B}"/>
                </a:ext>
              </a:extLst>
            </p:cNvPr>
            <p:cNvCxnSpPr/>
            <p:nvPr/>
          </p:nvCxnSpPr>
          <p:spPr>
            <a:xfrm flipV="1">
              <a:off x="7648803" y="427218"/>
              <a:ext cx="0" cy="609600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34 Grupo">
            <a:extLst>
              <a:ext uri="{FF2B5EF4-FFF2-40B4-BE49-F238E27FC236}">
                <a16:creationId xmlns:a16="http://schemas.microsoft.com/office/drawing/2014/main" id="{C7C6FD28-B291-4F2D-90B1-A9FE7791AC95}"/>
              </a:ext>
            </a:extLst>
          </p:cNvPr>
          <p:cNvGrpSpPr/>
          <p:nvPr/>
        </p:nvGrpSpPr>
        <p:grpSpPr>
          <a:xfrm>
            <a:off x="80693" y="95565"/>
            <a:ext cx="3411685" cy="615769"/>
            <a:chOff x="1378857" y="427218"/>
            <a:chExt cx="6270172" cy="6157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cxnSp>
          <p:nvCxnSpPr>
            <p:cNvPr id="13" name="31 Conector recto">
              <a:extLst>
                <a:ext uri="{FF2B5EF4-FFF2-40B4-BE49-F238E27FC236}">
                  <a16:creationId xmlns:a16="http://schemas.microsoft.com/office/drawing/2014/main" id="{AB07B23E-2E6E-41BB-BCDA-A4F25A076AFB}"/>
                </a:ext>
              </a:extLst>
            </p:cNvPr>
            <p:cNvCxnSpPr/>
            <p:nvPr/>
          </p:nvCxnSpPr>
          <p:spPr>
            <a:xfrm>
              <a:off x="1378857" y="1042987"/>
              <a:ext cx="6270172" cy="0"/>
            </a:xfrm>
            <a:prstGeom prst="line">
              <a:avLst/>
            </a:prstGeom>
            <a:ln w="38100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33 Conector recto">
              <a:extLst>
                <a:ext uri="{FF2B5EF4-FFF2-40B4-BE49-F238E27FC236}">
                  <a16:creationId xmlns:a16="http://schemas.microsoft.com/office/drawing/2014/main" id="{671DCEA4-5678-4220-A14C-5A0495E812C9}"/>
                </a:ext>
              </a:extLst>
            </p:cNvPr>
            <p:cNvCxnSpPr/>
            <p:nvPr/>
          </p:nvCxnSpPr>
          <p:spPr>
            <a:xfrm flipV="1">
              <a:off x="7648803" y="427218"/>
              <a:ext cx="0" cy="609600"/>
            </a:xfrm>
            <a:prstGeom prst="line">
              <a:avLst/>
            </a:prstGeom>
            <a:ln w="38100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616D3D0F-03FE-440D-AE5D-37E9AF82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32" y="1685940"/>
            <a:ext cx="10418967" cy="3279932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5F542B63-B0EE-4B64-AF28-F80E1C8BD166}"/>
              </a:ext>
            </a:extLst>
          </p:cNvPr>
          <p:cNvSpPr/>
          <p:nvPr/>
        </p:nvSpPr>
        <p:spPr>
          <a:xfrm>
            <a:off x="2349500" y="2518546"/>
            <a:ext cx="9398000" cy="1477328"/>
          </a:xfrm>
          <a:prstGeom prst="rect">
            <a:avLst/>
          </a:prstGeom>
          <a:solidFill>
            <a:srgbClr val="FFFFFF">
              <a:alpha val="41000"/>
            </a:srgbClr>
          </a:solidFill>
          <a:effectLst>
            <a:softEdge rad="63500"/>
          </a:effectLst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dirty="0">
                <a:latin typeface="Arial"/>
                <a:ea typeface="Arial" charset="0"/>
                <a:cs typeface="Arial"/>
              </a:rPr>
              <a:t>54 Niñas y niños del municipio de Cota, Cundinamarca participaron en el  Taller Soy Meteorólogo por un día, donde tuvieron la oportunidad de conocer los conceptos básicos de meteorología como: instrumentos de medición, temperatura y clasificación de nubes.</a:t>
            </a:r>
          </a:p>
          <a:p>
            <a:pPr algn="just"/>
            <a:endParaRPr lang="es-CO" dirty="0">
              <a:latin typeface="Arial"/>
              <a:ea typeface="Arial" charset="0"/>
              <a:cs typeface="Arial"/>
            </a:endParaRPr>
          </a:p>
          <a:p>
            <a:pPr algn="just"/>
            <a:r>
              <a:rPr lang="es-CO" dirty="0">
                <a:latin typeface="Arial"/>
                <a:ea typeface="Arial" charset="0"/>
                <a:cs typeface="Arial"/>
              </a:rPr>
              <a:t>Realizada el día 02, 10 y 15 de junio del 2022. </a:t>
            </a:r>
          </a:p>
        </p:txBody>
      </p:sp>
      <p:pic>
        <p:nvPicPr>
          <p:cNvPr id="29" name="Imagen 28" descr="Imagen que contiene azul, pastel, agua, tabla&#10;&#10;Descripción generada automáticamente">
            <a:extLst>
              <a:ext uri="{FF2B5EF4-FFF2-40B4-BE49-F238E27FC236}">
                <a16:creationId xmlns:a16="http://schemas.microsoft.com/office/drawing/2014/main" id="{14E2B006-A644-400C-88E1-85B534491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55" y="3609522"/>
            <a:ext cx="4048690" cy="32484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92C19DA7-D6F7-4F26-8E60-EE9E7ADB18CB}"/>
              </a:ext>
            </a:extLst>
          </p:cNvPr>
          <p:cNvGrpSpPr/>
          <p:nvPr/>
        </p:nvGrpSpPr>
        <p:grpSpPr>
          <a:xfrm>
            <a:off x="10161475" y="0"/>
            <a:ext cx="2030543" cy="1306286"/>
            <a:chOff x="1" y="0"/>
            <a:chExt cx="2030543" cy="1306286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35ED23C-1B14-46A9-9786-78E3D68088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" y="0"/>
              <a:ext cx="2030543" cy="1306286"/>
            </a:xfrm>
            <a:custGeom>
              <a:avLst/>
              <a:gdLst>
                <a:gd name="T0" fmla="*/ 0 w 663"/>
                <a:gd name="T1" fmla="*/ 384 h 384"/>
                <a:gd name="T2" fmla="*/ 236 w 663"/>
                <a:gd name="T3" fmla="*/ 384 h 384"/>
                <a:gd name="T4" fmla="*/ 309 w 663"/>
                <a:gd name="T5" fmla="*/ 354 h 384"/>
                <a:gd name="T6" fmla="*/ 663 w 663"/>
                <a:gd name="T7" fmla="*/ 0 h 384"/>
                <a:gd name="T8" fmla="*/ 31 w 663"/>
                <a:gd name="T9" fmla="*/ 5 h 384"/>
                <a:gd name="T10" fmla="*/ 0 w 663"/>
                <a:gd name="T11" fmla="*/ 384 h 384"/>
                <a:gd name="connsiteX0" fmla="*/ 8 w 10008"/>
                <a:gd name="connsiteY0" fmla="*/ 10000 h 10000"/>
                <a:gd name="connsiteX1" fmla="*/ 3568 w 10008"/>
                <a:gd name="connsiteY1" fmla="*/ 10000 h 10000"/>
                <a:gd name="connsiteX2" fmla="*/ 4669 w 10008"/>
                <a:gd name="connsiteY2" fmla="*/ 9219 h 10000"/>
                <a:gd name="connsiteX3" fmla="*/ 10008 w 10008"/>
                <a:gd name="connsiteY3" fmla="*/ 0 h 10000"/>
                <a:gd name="connsiteX4" fmla="*/ 0 w 10008"/>
                <a:gd name="connsiteY4" fmla="*/ 130 h 10000"/>
                <a:gd name="connsiteX5" fmla="*/ 8 w 10008"/>
                <a:gd name="connsiteY5" fmla="*/ 10000 h 10000"/>
                <a:gd name="connsiteX0" fmla="*/ 8 w 10008"/>
                <a:gd name="connsiteY0" fmla="*/ 10023 h 10023"/>
                <a:gd name="connsiteX1" fmla="*/ 3568 w 10008"/>
                <a:gd name="connsiteY1" fmla="*/ 10023 h 10023"/>
                <a:gd name="connsiteX2" fmla="*/ 4669 w 10008"/>
                <a:gd name="connsiteY2" fmla="*/ 9242 h 10023"/>
                <a:gd name="connsiteX3" fmla="*/ 10008 w 10008"/>
                <a:gd name="connsiteY3" fmla="*/ 23 h 10023"/>
                <a:gd name="connsiteX4" fmla="*/ 0 w 10008"/>
                <a:gd name="connsiteY4" fmla="*/ 0 h 10023"/>
                <a:gd name="connsiteX5" fmla="*/ 8 w 10008"/>
                <a:gd name="connsiteY5" fmla="*/ 10023 h 1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8" h="10023">
                  <a:moveTo>
                    <a:pt x="8" y="10023"/>
                  </a:moveTo>
                  <a:lnTo>
                    <a:pt x="3568" y="10023"/>
                  </a:lnTo>
                  <a:cubicBezTo>
                    <a:pt x="3975" y="10023"/>
                    <a:pt x="4367" y="9737"/>
                    <a:pt x="4669" y="9242"/>
                  </a:cubicBezTo>
                  <a:lnTo>
                    <a:pt x="10008" y="23"/>
                  </a:lnTo>
                  <a:lnTo>
                    <a:pt x="0" y="0"/>
                  </a:lnTo>
                  <a:cubicBezTo>
                    <a:pt x="3" y="3290"/>
                    <a:pt x="5" y="6733"/>
                    <a:pt x="8" y="10023"/>
                  </a:cubicBezTo>
                  <a:close/>
                </a:path>
              </a:pathLst>
            </a:custGeom>
            <a:gradFill>
              <a:gsLst>
                <a:gs pos="48000">
                  <a:srgbClr val="09193C"/>
                </a:gs>
                <a:gs pos="100000">
                  <a:srgbClr val="003CA3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A54CF0B4-0EE4-43A6-AD19-6ABD8C87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022" y="268706"/>
              <a:ext cx="932144" cy="607843"/>
            </a:xfrm>
            <a:prstGeom prst="rect">
              <a:avLst/>
            </a:prstGeom>
          </p:spPr>
        </p:pic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9C12C13B-A6DA-4F0B-94AA-589812AF09AD}"/>
              </a:ext>
            </a:extLst>
          </p:cNvPr>
          <p:cNvGrpSpPr/>
          <p:nvPr/>
        </p:nvGrpSpPr>
        <p:grpSpPr>
          <a:xfrm rot="10800000">
            <a:off x="-2" y="6457890"/>
            <a:ext cx="3004457" cy="400110"/>
            <a:chOff x="696686" y="3429000"/>
            <a:chExt cx="2409370" cy="522514"/>
          </a:xfrm>
        </p:grpSpPr>
        <p:sp>
          <p:nvSpPr>
            <p:cNvPr id="36" name="Rectangle 55">
              <a:extLst>
                <a:ext uri="{FF2B5EF4-FFF2-40B4-BE49-F238E27FC236}">
                  <a16:creationId xmlns:a16="http://schemas.microsoft.com/office/drawing/2014/main" id="{22E2912B-2BCC-4BFB-916D-5126ADB218AF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388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25658DD7-41C8-49F5-B690-4B46C80AFB89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gradFill>
              <a:gsLst>
                <a:gs pos="23000">
                  <a:srgbClr val="09193C"/>
                </a:gs>
                <a:gs pos="100000">
                  <a:srgbClr val="003CA3">
                    <a:lumMod val="7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 57">
              <a:extLst>
                <a:ext uri="{FF2B5EF4-FFF2-40B4-BE49-F238E27FC236}">
                  <a16:creationId xmlns:a16="http://schemas.microsoft.com/office/drawing/2014/main" id="{FD0084DD-BAC5-4F41-9D88-B77E16E07D8F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09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DD7728C-2C56-4B1E-8EA7-9A13B3223853}"/>
              </a:ext>
            </a:extLst>
          </p:cNvPr>
          <p:cNvSpPr txBox="1"/>
          <p:nvPr/>
        </p:nvSpPr>
        <p:spPr>
          <a:xfrm>
            <a:off x="329237" y="6546642"/>
            <a:ext cx="2383986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algn="l" defTabSz="914400" rtl="0" eaLnBrk="1" latinLnBrk="0" hangingPunct="1"/>
            <a:r>
              <a:rPr lang="es-ES_tradnl" sz="9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www.centrodeestudiosaeronauticos.edu.co</a:t>
            </a:r>
          </a:p>
        </p:txBody>
      </p:sp>
    </p:spTree>
    <p:extLst>
      <p:ext uri="{BB962C8B-B14F-4D97-AF65-F5344CB8AC3E}">
        <p14:creationId xmlns:p14="http://schemas.microsoft.com/office/powerpoint/2010/main" val="142830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2D9EAD-F7CF-4E8D-8E54-289E64BC6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AB105B-B3F6-4028-AEF4-8A9A4512E7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37000"/>
          </a:blip>
          <a:stretch>
            <a:fillRect/>
          </a:stretch>
        </p:blipFill>
        <p:spPr>
          <a:xfrm flipH="1">
            <a:off x="1283376" y="1306286"/>
            <a:ext cx="9496238" cy="56496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F77C0F-6E91-4694-8A6F-C968F4D71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32769" cy="487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11259ED-8105-4AD1-A89F-A0A23453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" b="99446" l="2941" r="99321">
                        <a14:foregroundMark x1="4977" y1="29778" x2="44570" y2="31025"/>
                        <a14:foregroundMark x1="44570" y1="31025" x2="56787" y2="34349"/>
                        <a14:foregroundMark x1="56787" y1="34349" x2="55882" y2="41551"/>
                        <a14:foregroundMark x1="55882" y1="41551" x2="38235" y2="52078"/>
                        <a14:foregroundMark x1="38235" y1="52078" x2="32805" y2="63435"/>
                        <a14:foregroundMark x1="32805" y1="63435" x2="35068" y2="68698"/>
                        <a14:foregroundMark x1="35973" y1="970" x2="38235" y2="27839"/>
                        <a14:foregroundMark x1="38235" y1="27839" x2="50452" y2="31302"/>
                        <a14:foregroundMark x1="50452" y1="31302" x2="57014" y2="31440"/>
                        <a14:foregroundMark x1="36652" y1="970" x2="98190" y2="1662"/>
                        <a14:foregroundMark x1="38914" y1="1662" x2="40271" y2="27285"/>
                        <a14:foregroundMark x1="40271" y1="27285" x2="54525" y2="30055"/>
                        <a14:foregroundMark x1="54525" y1="30055" x2="59197" y2="38500"/>
                        <a14:foregroundMark x1="59276" y1="41049" x2="59276" y2="41828"/>
                        <a14:foregroundMark x1="59276" y1="39766" x2="59276" y2="40376"/>
                        <a14:foregroundMark x1="94619" y1="37447" x2="51131" y2="4294"/>
                        <a14:foregroundMark x1="61991" y1="2770" x2="89819" y2="6233"/>
                        <a14:foregroundMark x1="89819" y1="6233" x2="95475" y2="16620"/>
                        <a14:foregroundMark x1="33032" y1="91274" x2="83484" y2="92382"/>
                        <a14:foregroundMark x1="42986" y1="42244" x2="42986" y2="47368"/>
                        <a14:foregroundMark x1="42986" y1="51247" x2="47285" y2="54986"/>
                        <a14:foregroundMark x1="42760" y1="54986" x2="43439" y2="69945"/>
                        <a14:foregroundMark x1="35747" y1="69114" x2="9050" y2="63850"/>
                        <a14:foregroundMark x1="9050" y1="63850" x2="5204" y2="35042"/>
                        <a14:foregroundMark x1="6109" y1="66898" x2="6109" y2="66898"/>
                        <a14:foregroundMark x1="4299" y1="62604" x2="5882" y2="69529"/>
                        <a14:foregroundMark x1="5882" y1="69529" x2="25566" y2="69806"/>
                        <a14:foregroundMark x1="29638" y1="41413" x2="29638" y2="41413"/>
                        <a14:foregroundMark x1="27602" y1="43490" x2="30995" y2="48892"/>
                        <a14:foregroundMark x1="66290" y1="30886" x2="67647" y2="35734"/>
                        <a14:foregroundMark x1="52715" y1="10249" x2="52489" y2="12465"/>
                        <a14:foregroundMark x1="95475" y1="97368" x2="23077" y2="97922"/>
                        <a14:foregroundMark x1="19457" y1="92244" x2="23077" y2="94875"/>
                        <a14:foregroundMark x1="26244" y1="41551" x2="26697" y2="43629"/>
                        <a14:foregroundMark x1="28054" y1="40166" x2="33032" y2="47091"/>
                        <a14:foregroundMark x1="19683" y1="96814" x2="19910" y2="99446"/>
                        <a14:foregroundMark x1="3167" y1="29363" x2="36199" y2="29640"/>
                        <a14:foregroundMark x1="3846" y1="30609" x2="4072" y2="40720"/>
                        <a14:foregroundMark x1="3620" y1="40720" x2="4072" y2="61634"/>
                        <a14:foregroundMark x1="60181" y1="42105" x2="89593" y2="41551"/>
                        <a14:foregroundMark x1="89593" y1="41551" x2="98869" y2="41690"/>
                        <a14:foregroundMark x1="60181" y1="38227" x2="60407" y2="40305"/>
                        <a14:foregroundMark x1="66063" y1="41136" x2="99321" y2="41274"/>
                        <a14:foregroundMark x1="65158" y1="38920" x2="67195" y2="39751"/>
                        <a14:foregroundMark x1="64253" y1="39335" x2="64932" y2="39335"/>
                        <a14:foregroundMark x1="16742" y1="58033" x2="27149" y2="55125"/>
                        <a14:foregroundMark x1="80090" y1="11496" x2="88688" y2="12050"/>
                        <a14:foregroundMark x1="83484" y1="59280" x2="83258" y2="61634"/>
                        <a14:foregroundMark x1="78959" y1="79640" x2="81222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0"/>
            <a:ext cx="4198388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415E87-A57B-42F6-A0B4-A4161E7F7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38" y="4640084"/>
            <a:ext cx="1998655" cy="221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9A36D3-3D50-403F-8CB5-E8A339B27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291"/>
            <a:ext cx="5943058" cy="2564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E7B6776-995A-42FA-AB96-1FC1FC3D3A27}"/>
              </a:ext>
            </a:extLst>
          </p:cNvPr>
          <p:cNvGrpSpPr/>
          <p:nvPr/>
        </p:nvGrpSpPr>
        <p:grpSpPr>
          <a:xfrm>
            <a:off x="0" y="0"/>
            <a:ext cx="2030543" cy="1306286"/>
            <a:chOff x="1" y="0"/>
            <a:chExt cx="2030543" cy="1306286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69A62E6-89DA-431B-82E5-1CCCFF653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2030543" cy="1306286"/>
            </a:xfrm>
            <a:custGeom>
              <a:avLst/>
              <a:gdLst>
                <a:gd name="T0" fmla="*/ 0 w 663"/>
                <a:gd name="T1" fmla="*/ 384 h 384"/>
                <a:gd name="T2" fmla="*/ 236 w 663"/>
                <a:gd name="T3" fmla="*/ 384 h 384"/>
                <a:gd name="T4" fmla="*/ 309 w 663"/>
                <a:gd name="T5" fmla="*/ 354 h 384"/>
                <a:gd name="T6" fmla="*/ 663 w 663"/>
                <a:gd name="T7" fmla="*/ 0 h 384"/>
                <a:gd name="T8" fmla="*/ 31 w 663"/>
                <a:gd name="T9" fmla="*/ 5 h 384"/>
                <a:gd name="T10" fmla="*/ 0 w 663"/>
                <a:gd name="T11" fmla="*/ 384 h 384"/>
                <a:gd name="connsiteX0" fmla="*/ 8 w 10008"/>
                <a:gd name="connsiteY0" fmla="*/ 10000 h 10000"/>
                <a:gd name="connsiteX1" fmla="*/ 3568 w 10008"/>
                <a:gd name="connsiteY1" fmla="*/ 10000 h 10000"/>
                <a:gd name="connsiteX2" fmla="*/ 4669 w 10008"/>
                <a:gd name="connsiteY2" fmla="*/ 9219 h 10000"/>
                <a:gd name="connsiteX3" fmla="*/ 10008 w 10008"/>
                <a:gd name="connsiteY3" fmla="*/ 0 h 10000"/>
                <a:gd name="connsiteX4" fmla="*/ 0 w 10008"/>
                <a:gd name="connsiteY4" fmla="*/ 130 h 10000"/>
                <a:gd name="connsiteX5" fmla="*/ 8 w 10008"/>
                <a:gd name="connsiteY5" fmla="*/ 10000 h 10000"/>
                <a:gd name="connsiteX0" fmla="*/ 8 w 10008"/>
                <a:gd name="connsiteY0" fmla="*/ 10023 h 10023"/>
                <a:gd name="connsiteX1" fmla="*/ 3568 w 10008"/>
                <a:gd name="connsiteY1" fmla="*/ 10023 h 10023"/>
                <a:gd name="connsiteX2" fmla="*/ 4669 w 10008"/>
                <a:gd name="connsiteY2" fmla="*/ 9242 h 10023"/>
                <a:gd name="connsiteX3" fmla="*/ 10008 w 10008"/>
                <a:gd name="connsiteY3" fmla="*/ 23 h 10023"/>
                <a:gd name="connsiteX4" fmla="*/ 0 w 10008"/>
                <a:gd name="connsiteY4" fmla="*/ 0 h 10023"/>
                <a:gd name="connsiteX5" fmla="*/ 8 w 10008"/>
                <a:gd name="connsiteY5" fmla="*/ 10023 h 1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8" h="10023">
                  <a:moveTo>
                    <a:pt x="8" y="10023"/>
                  </a:moveTo>
                  <a:lnTo>
                    <a:pt x="3568" y="10023"/>
                  </a:lnTo>
                  <a:cubicBezTo>
                    <a:pt x="3975" y="10023"/>
                    <a:pt x="4367" y="9737"/>
                    <a:pt x="4669" y="9242"/>
                  </a:cubicBezTo>
                  <a:lnTo>
                    <a:pt x="10008" y="23"/>
                  </a:lnTo>
                  <a:lnTo>
                    <a:pt x="0" y="0"/>
                  </a:lnTo>
                  <a:cubicBezTo>
                    <a:pt x="3" y="3290"/>
                    <a:pt x="5" y="6733"/>
                    <a:pt x="8" y="10023"/>
                  </a:cubicBezTo>
                  <a:close/>
                </a:path>
              </a:pathLst>
            </a:custGeom>
            <a:gradFill>
              <a:gsLst>
                <a:gs pos="48000">
                  <a:srgbClr val="09193C"/>
                </a:gs>
                <a:gs pos="100000">
                  <a:srgbClr val="003CA3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A9B5389-8544-446A-B16D-3A9B3BA04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072" y="268706"/>
              <a:ext cx="932144" cy="607843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80D040E-EA6C-4181-95D4-3286691CE77B}"/>
              </a:ext>
            </a:extLst>
          </p:cNvPr>
          <p:cNvSpPr/>
          <p:nvPr/>
        </p:nvSpPr>
        <p:spPr>
          <a:xfrm>
            <a:off x="92075" y="1467710"/>
            <a:ext cx="7766050" cy="2585323"/>
          </a:xfrm>
          <a:prstGeom prst="rect">
            <a:avLst/>
          </a:prstGeom>
          <a:solidFill>
            <a:srgbClr val="FFFFFF">
              <a:alpha val="41000"/>
            </a:srgbClr>
          </a:solidFill>
          <a:effectLst>
            <a:softEdge rad="63500"/>
          </a:effectLst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dirty="0">
                <a:latin typeface="Arial"/>
                <a:ea typeface="Arial" charset="0"/>
                <a:cs typeface="Arial"/>
              </a:rPr>
              <a:t>Se impactaron a 23 participantes de las comunidades aledañas a los aeropuertos de Tolú, Barranquilla, Cúcuta, Magdalena, Rio Negro, Santa Marta mediante una Charla "Salud Mental y los efectos provocados por la pandemia del </a:t>
            </a:r>
            <a:r>
              <a:rPr lang="es-CO" dirty="0" err="1">
                <a:latin typeface="Arial"/>
                <a:ea typeface="Arial" charset="0"/>
                <a:cs typeface="Arial"/>
              </a:rPr>
              <a:t>Covid</a:t>
            </a:r>
            <a:r>
              <a:rPr lang="es-CO" dirty="0">
                <a:latin typeface="Arial"/>
                <a:ea typeface="Arial" charset="0"/>
                <a:cs typeface="Arial"/>
              </a:rPr>
              <a:t> 19", donde los participantes tuvieron la oportunidad de conocer los efectos que trajo la pandemia a los seres humanos compartiendo sus experiencias y como  afectaron de manera directa a su salud mental.</a:t>
            </a:r>
          </a:p>
          <a:p>
            <a:pPr algn="just"/>
            <a:endParaRPr lang="es-CO" dirty="0">
              <a:latin typeface="Arial"/>
              <a:ea typeface="Arial" charset="0"/>
              <a:cs typeface="Arial"/>
            </a:endParaRPr>
          </a:p>
          <a:p>
            <a:pPr algn="just"/>
            <a:r>
              <a:rPr lang="es-CO" dirty="0">
                <a:latin typeface="Arial"/>
                <a:ea typeface="Arial" charset="0"/>
                <a:cs typeface="Arial"/>
              </a:rPr>
              <a:t>Esta charla se realizó el día 22 de marzo del 2022.</a:t>
            </a: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2399577A-AE9C-4D2E-AE2C-64B88F41104B}"/>
              </a:ext>
            </a:extLst>
          </p:cNvPr>
          <p:cNvGrpSpPr/>
          <p:nvPr/>
        </p:nvGrpSpPr>
        <p:grpSpPr>
          <a:xfrm rot="10800000">
            <a:off x="-2" y="6457890"/>
            <a:ext cx="3004457" cy="400110"/>
            <a:chOff x="696686" y="3429000"/>
            <a:chExt cx="2409370" cy="522514"/>
          </a:xfrm>
        </p:grpSpPr>
        <p:sp>
          <p:nvSpPr>
            <p:cNvPr id="13" name="Rectangle 55">
              <a:extLst>
                <a:ext uri="{FF2B5EF4-FFF2-40B4-BE49-F238E27FC236}">
                  <a16:creationId xmlns:a16="http://schemas.microsoft.com/office/drawing/2014/main" id="{41FA6602-02B2-465B-A3A9-A627EC70A882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388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DB4E4E9C-B26E-47F9-AD1B-FCF7A58D37B5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gradFill>
              <a:gsLst>
                <a:gs pos="23000">
                  <a:srgbClr val="09193C"/>
                </a:gs>
                <a:gs pos="100000">
                  <a:srgbClr val="003CA3">
                    <a:lumMod val="7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57">
              <a:extLst>
                <a:ext uri="{FF2B5EF4-FFF2-40B4-BE49-F238E27FC236}">
                  <a16:creationId xmlns:a16="http://schemas.microsoft.com/office/drawing/2014/main" id="{89E35371-45D5-49D5-A4EE-34BBA8CCBC6B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09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3D05A6-6CB6-4DD3-BFB6-1C0173BB4556}"/>
              </a:ext>
            </a:extLst>
          </p:cNvPr>
          <p:cNvSpPr txBox="1"/>
          <p:nvPr/>
        </p:nvSpPr>
        <p:spPr>
          <a:xfrm>
            <a:off x="329237" y="6546642"/>
            <a:ext cx="2383986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algn="l" defTabSz="914400" rtl="0" eaLnBrk="1" latinLnBrk="0" hangingPunct="1"/>
            <a:r>
              <a:rPr lang="es-ES_tradnl" sz="9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www.centrodeestudiosaeronauticos.edu.co</a:t>
            </a:r>
          </a:p>
        </p:txBody>
      </p:sp>
    </p:spTree>
    <p:extLst>
      <p:ext uri="{BB962C8B-B14F-4D97-AF65-F5344CB8AC3E}">
        <p14:creationId xmlns:p14="http://schemas.microsoft.com/office/powerpoint/2010/main" val="2829902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22963D71F63499B7EC173229E6BE1" ma:contentTypeVersion="0" ma:contentTypeDescription="Crear nuevo documento." ma:contentTypeScope="" ma:versionID="0b6f6039154dff7d0170857c49dd87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091512-EDE8-490E-A8D3-5999A41A3930}"/>
</file>

<file path=customXml/itemProps2.xml><?xml version="1.0" encoding="utf-8"?>
<ds:datastoreItem xmlns:ds="http://schemas.openxmlformats.org/officeDocument/2006/customXml" ds:itemID="{EEDD578F-0C5C-4764-9130-05AA89DDAFC1}"/>
</file>

<file path=customXml/itemProps3.xml><?xml version="1.0" encoding="utf-8"?>
<ds:datastoreItem xmlns:ds="http://schemas.openxmlformats.org/officeDocument/2006/customXml" ds:itemID="{370E7B36-CEE7-45AE-AC64-B41101A237AF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167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actividades de Proyección Social 2022</dc:title>
  <dc:creator>GIOVANNY MORA LOPEZ</dc:creator>
  <cp:lastModifiedBy>Carlos Andres Moreno Abril</cp:lastModifiedBy>
  <cp:revision>8</cp:revision>
  <dcterms:created xsi:type="dcterms:W3CDTF">2022-06-14T18:36:44Z</dcterms:created>
  <dcterms:modified xsi:type="dcterms:W3CDTF">2022-06-16T17:20:40Z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0x010100B5B22963D71F63499B7EC173229E6BE1</vt:lpwstr>
  </property>
</Properties>
</file>